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6" r:id="rId31"/>
    <p:sldId id="347" r:id="rId32"/>
    <p:sldId id="348" r:id="rId33"/>
    <p:sldId id="349" r:id="rId34"/>
    <p:sldId id="350" r:id="rId35"/>
    <p:sldId id="351" r:id="rId36"/>
    <p:sldId id="285" r:id="rId37"/>
    <p:sldId id="286" r:id="rId38"/>
    <p:sldId id="334" r:id="rId39"/>
    <p:sldId id="335" r:id="rId40"/>
    <p:sldId id="336" r:id="rId41"/>
    <p:sldId id="337" r:id="rId42"/>
    <p:sldId id="338" r:id="rId43"/>
    <p:sldId id="339" r:id="rId44"/>
    <p:sldId id="340" r:id="rId45"/>
    <p:sldId id="341" r:id="rId46"/>
    <p:sldId id="342" r:id="rId47"/>
    <p:sldId id="343" r:id="rId48"/>
    <p:sldId id="344" r:id="rId49"/>
    <p:sldId id="287" r:id="rId50"/>
    <p:sldId id="288" r:id="rId51"/>
    <p:sldId id="299" r:id="rId52"/>
    <p:sldId id="300" r:id="rId53"/>
    <p:sldId id="301" r:id="rId54"/>
    <p:sldId id="302" r:id="rId55"/>
    <p:sldId id="303" r:id="rId56"/>
    <p:sldId id="325" r:id="rId57"/>
    <p:sldId id="326" r:id="rId58"/>
    <p:sldId id="327" r:id="rId59"/>
    <p:sldId id="310" r:id="rId60"/>
    <p:sldId id="309" r:id="rId61"/>
    <p:sldId id="328" r:id="rId62"/>
    <p:sldId id="312" r:id="rId63"/>
    <p:sldId id="329" r:id="rId64"/>
    <p:sldId id="314" r:id="rId65"/>
    <p:sldId id="330" r:id="rId66"/>
    <p:sldId id="316" r:id="rId67"/>
    <p:sldId id="331" r:id="rId68"/>
    <p:sldId id="332" r:id="rId69"/>
    <p:sldId id="319" r:id="rId70"/>
    <p:sldId id="320" r:id="rId71"/>
    <p:sldId id="289" r:id="rId72"/>
    <p:sldId id="290" r:id="rId73"/>
    <p:sldId id="322" r:id="rId74"/>
    <p:sldId id="372" r:id="rId75"/>
    <p:sldId id="323" r:id="rId76"/>
    <p:sldId id="324" r:id="rId77"/>
    <p:sldId id="291" r:id="rId78"/>
    <p:sldId id="292" r:id="rId79"/>
    <p:sldId id="263" r:id="rId80"/>
    <p:sldId id="293" r:id="rId81"/>
    <p:sldId id="294" r:id="rId82"/>
    <p:sldId id="264"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6"/>
            <p14:sldId id="347"/>
            <p14:sldId id="348"/>
            <p14:sldId id="349"/>
            <p14:sldId id="350"/>
            <p14:sldId id="351"/>
          </p14:sldIdLst>
        </p14:section>
        <p14:section name="4. Software Design Description" id="{B6A6A059-D9E3-450E-8FFE-1CD0A4FAA887}">
          <p14:sldIdLst>
            <p14:sldId id="285"/>
            <p14:sldId id="286"/>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varScale="1">
        <p:scale>
          <a:sx n="70" d="100"/>
          <a:sy n="70" d="100"/>
        </p:scale>
        <p:origin x="1230"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image" Target="../media/image6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15/12/2015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51</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hinh\Desktop\report1\Approve-Suspend.png"/>
          <p:cNvPicPr/>
          <p:nvPr/>
        </p:nvPicPr>
        <p:blipFill>
          <a:blip r:embed="rId2">
            <a:extLst>
              <a:ext uri="{28A0092B-C50C-407E-A947-70E740481C1C}">
                <a14:useLocalDpi xmlns:a14="http://schemas.microsoft.com/office/drawing/2010/main" val="0"/>
              </a:ext>
            </a:extLst>
          </a:blip>
          <a:srcRect/>
          <a:stretch>
            <a:fillRect/>
          </a:stretch>
        </p:blipFill>
        <p:spPr bwMode="auto">
          <a:xfrm>
            <a:off x="745424" y="846138"/>
            <a:ext cx="3538353" cy="5562600"/>
          </a:xfrm>
          <a:prstGeom prst="rect">
            <a:avLst/>
          </a:prstGeom>
          <a:noFill/>
          <a:ln>
            <a:noFill/>
          </a:ln>
        </p:spPr>
      </p:pic>
      <p:pic>
        <p:nvPicPr>
          <p:cNvPr id="5" name="Content Placeholder 4" descr="Crea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1417638"/>
            <a:ext cx="4419600" cy="3687762"/>
          </a:xfrm>
          <a:prstGeom prst="rect">
            <a:avLst/>
          </a:prstGeom>
          <a:noFill/>
          <a:ln>
            <a:noFill/>
          </a:ln>
        </p:spPr>
      </p:pic>
      <p:grpSp>
        <p:nvGrpSpPr>
          <p:cNvPr id="6" name="Group 5"/>
          <p:cNvGrpSpPr/>
          <p:nvPr/>
        </p:nvGrpSpPr>
        <p:grpSpPr>
          <a:xfrm>
            <a:off x="34635" y="76200"/>
            <a:ext cx="5791200" cy="3508653"/>
            <a:chOff x="1066800" y="1188581"/>
            <a:chExt cx="5791200" cy="3508653"/>
          </a:xfrm>
          <a:noFill/>
        </p:grpSpPr>
        <p:sp>
          <p:nvSpPr>
            <p:cNvPr id="7" name="TextBox 6"/>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3249936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85800" y="1729285"/>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management module</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762000" y="3620712"/>
            <a:ext cx="3962400" cy="14478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029201" y="1145275"/>
            <a:ext cx="4038600" cy="5636525"/>
          </a:xfrm>
          <a:prstGeom prst="rect">
            <a:avLst/>
          </a:prstGeom>
        </p:spPr>
      </p:pic>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4953000" y="1655717"/>
            <a:ext cx="4572000" cy="623248"/>
          </a:xfrm>
          <a:prstGeom prst="rect">
            <a:avLst/>
          </a:prstGeom>
        </p:spPr>
        <p:txBody>
          <a:bodyPr>
            <a:spAutoFit/>
          </a:bodyPr>
          <a:lstStyle/>
          <a:p>
            <a:pPr marL="34290"/>
            <a:r>
              <a:rPr lang="en-US" sz="2100" dirty="0" smtClean="0">
                <a:solidFill>
                  <a:srgbClr val="002060"/>
                </a:solidFill>
                <a:latin typeface="Times New Roman" panose="02020603050405020304" pitchFamily="18" charset="0"/>
                <a:cs typeface="Times New Roman" panose="02020603050405020304" pitchFamily="18" charset="0"/>
              </a:rPr>
              <a:t>Admin </a:t>
            </a:r>
            <a:r>
              <a:rPr lang="en-US" sz="2100" dirty="0">
                <a:solidFill>
                  <a:srgbClr val="002060"/>
                </a:solidFill>
                <a:latin typeface="Times New Roman" panose="02020603050405020304" pitchFamily="18" charset="0"/>
                <a:cs typeface="Times New Roman" panose="02020603050405020304" pitchFamily="18" charset="0"/>
              </a:rPr>
              <a:t>Module</a:t>
            </a:r>
          </a:p>
          <a:p>
            <a:endParaRPr lang="ja-JP" altLang="en-US" sz="1350" dirty="0"/>
          </a:p>
        </p:txBody>
      </p:sp>
      <p:sp>
        <p:nvSpPr>
          <p:cNvPr id="6" name="Text Placeholder 6"/>
          <p:cNvSpPr txBox="1">
            <a:spLocks/>
          </p:cNvSpPr>
          <p:nvPr/>
        </p:nvSpPr>
        <p:spPr>
          <a:xfrm>
            <a:off x="4953000" y="2278965"/>
            <a:ext cx="3738093" cy="15240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295400"/>
            <a:ext cx="3886200" cy="5476875"/>
          </a:xfrm>
          <a:prstGeom prst="rect">
            <a:avLst/>
          </a:prstGeom>
        </p:spPr>
      </p:pic>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44235" y="12954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rgbClr val="FF0000"/>
                </a:solidFill>
                <a:latin typeface="Times New Roman" panose="02020603050405020304" pitchFamily="18" charset="0"/>
                <a:cs typeface="Times New Roman" panose="02020603050405020304" pitchFamily="18" charset="0"/>
              </a:rPr>
              <a:t>Coding </a:t>
            </a:r>
            <a:r>
              <a:rPr lang="en-US" sz="2000" b="1" dirty="0">
                <a:solidFill>
                  <a:srgbClr val="FF0000"/>
                </a:solidFill>
                <a:latin typeface="Times New Roman" panose="02020603050405020304" pitchFamily="18" charset="0"/>
                <a:cs typeface="Times New Roman" panose="02020603050405020304" pitchFamily="18" charset="0"/>
              </a:rPr>
              <a:t>standards and naming </a:t>
            </a:r>
            <a:r>
              <a:rPr lang="en-US" sz="2000" b="1" dirty="0" smtClean="0">
                <a:solidFill>
                  <a:srgbClr val="FF0000"/>
                </a:solidFill>
                <a:latin typeface="Times New Roman" panose="02020603050405020304" pitchFamily="18" charset="0"/>
                <a:cs typeface="Times New Roman" panose="02020603050405020304" pitchFamily="18" charset="0"/>
              </a:rPr>
              <a:t>conventions</a:t>
            </a:r>
            <a:endParaRPr lang="en-US" sz="20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If </a:t>
            </a:r>
            <a:r>
              <a:rPr lang="en-US" sz="2000" dirty="0">
                <a:solidFill>
                  <a:srgbClr val="FF0000"/>
                </a:solidFill>
                <a:latin typeface="Times New Roman" panose="02020603050405020304" pitchFamily="18" charset="0"/>
                <a:cs typeface="Times New Roman" panose="02020603050405020304" pitchFamily="18" charset="0"/>
              </a:rPr>
              <a:t>some components are reused, the documentations of those </a:t>
            </a:r>
            <a:r>
              <a:rPr lang="en-US" sz="2000" dirty="0" smtClean="0">
                <a:solidFill>
                  <a:srgbClr val="FF0000"/>
                </a:solidFill>
                <a:latin typeface="Times New Roman" panose="02020603050405020304" pitchFamily="18" charset="0"/>
                <a:cs typeface="Times New Roman" panose="02020603050405020304" pitchFamily="18" charset="0"/>
              </a:rPr>
              <a:t>components </a:t>
            </a:r>
            <a:r>
              <a:rPr lang="en-US" sz="2000" dirty="0">
                <a:solidFill>
                  <a:srgbClr val="FF0000"/>
                </a:solidFill>
                <a:latin typeface="Times New Roman" panose="02020603050405020304" pitchFamily="18" charset="0"/>
                <a:cs typeface="Times New Roman" panose="02020603050405020304" pitchFamily="18" charset="0"/>
              </a:rPr>
              <a:t>must also be </a:t>
            </a:r>
            <a:r>
              <a:rPr lang="en-US" sz="2000" dirty="0" smtClean="0">
                <a:solidFill>
                  <a:srgbClr val="FF0000"/>
                </a:solidFill>
                <a:latin typeface="Times New Roman" panose="02020603050405020304" pitchFamily="18" charset="0"/>
                <a:cs typeface="Times New Roman" panose="02020603050405020304" pitchFamily="18" charset="0"/>
              </a:rPr>
              <a:t>included.</a:t>
            </a: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Output </a:t>
            </a:r>
            <a:r>
              <a:rPr lang="en-US" sz="2000" dirty="0">
                <a:solidFill>
                  <a:srgbClr val="FF0000"/>
                </a:solidFill>
                <a:latin typeface="Times New Roman" panose="02020603050405020304" pitchFamily="18" charset="0"/>
                <a:cs typeface="Times New Roman" panose="02020603050405020304" pitchFamily="18" charset="0"/>
              </a:rPr>
              <a:t>of the project must include coding standards and naming </a:t>
            </a:r>
            <a:r>
              <a:rPr lang="en-US" sz="2000" dirty="0" smtClean="0">
                <a:solidFill>
                  <a:srgbClr val="FF0000"/>
                </a:solidFill>
                <a:latin typeface="Times New Roman" panose="02020603050405020304" pitchFamily="18" charset="0"/>
                <a:cs typeface="Times New Roman" panose="02020603050405020304" pitchFamily="18" charset="0"/>
              </a:rPr>
              <a:t>conventions </a:t>
            </a:r>
            <a:r>
              <a:rPr lang="en-US" sz="2000" dirty="0">
                <a:solidFill>
                  <a:srgbClr val="FF0000"/>
                </a:solidFill>
                <a:latin typeface="Times New Roman" panose="02020603050405020304" pitchFamily="18" charset="0"/>
                <a:cs typeface="Times New Roman" panose="02020603050405020304" pitchFamily="18" charset="0"/>
              </a:rPr>
              <a:t>documentations. Implementation code must be easy to maintain</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62000" y="1295400"/>
            <a:ext cx="8001000" cy="132343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0" lvl="2"/>
            <a:r>
              <a:rPr lang="en-US" sz="2000" b="1"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dirty="0" smtClean="0">
                <a:solidFill>
                  <a:schemeClr val="tx2"/>
                </a:solidFill>
                <a:latin typeface="Times New Roman" panose="02020603050405020304" pitchFamily="18" charset="0"/>
                <a:cs typeface="Times New Roman" panose="02020603050405020304" pitchFamily="18" charset="0"/>
              </a:rPr>
              <a:t>      	-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maintain</a:t>
            </a:r>
            <a:endParaRPr lang="en-US" sz="2000" b="1" dirty="0" smtClean="0">
              <a:solidFill>
                <a:schemeClr val="tx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2" y="3541455"/>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smtClean="0">
                <a:solidFill>
                  <a:srgbClr val="00B0F0"/>
                </a:solidFill>
                <a:latin typeface="Times New Roman" panose="02020603050405020304" pitchFamily="18" charset="0"/>
                <a:cs typeface="Times New Roman" panose="02020603050405020304" pitchFamily="18" charset="0"/>
              </a:rPr>
              <a:t>Architectural 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400110"/>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4.3</a:t>
            </a:r>
            <a:r>
              <a:rPr lang="ja-JP" altLang="en-US" sz="2000" b="1" dirty="0">
                <a:solidFill>
                  <a:srgbClr val="00B0F0"/>
                </a:solidFill>
                <a:latin typeface="Times New Roman" panose="02020603050405020304" pitchFamily="18" charset="0"/>
                <a:cs typeface="Times New Roman" panose="02020603050405020304" pitchFamily="18" charset="0"/>
              </a:rPr>
              <a:t> </a:t>
            </a:r>
            <a:r>
              <a:rPr lang="en-US" altLang="ja-JP" sz="2000" b="1" dirty="0" smtClean="0">
                <a:solidFill>
                  <a:srgbClr val="00B0F0"/>
                </a:solidFill>
                <a:latin typeface="Times New Roman" panose="02020603050405020304" pitchFamily="18" charset="0"/>
                <a:cs typeface="Times New Roman" panose="02020603050405020304" pitchFamily="18" charset="0"/>
              </a:rPr>
              <a:t>Package View </a:t>
            </a:r>
            <a:r>
              <a:rPr lang="en-US" sz="2000" b="1" dirty="0" smtClean="0">
                <a:solidFill>
                  <a:srgbClr val="00B0F0"/>
                </a:solidFill>
                <a:latin typeface="Times New Roman" panose="02020603050405020304" pitchFamily="18" charset="0"/>
                <a:cs typeface="Times New Roman" panose="02020603050405020304" pitchFamily="18" charset="0"/>
              </a:rPr>
              <a:t>-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400110"/>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4.4</a:t>
            </a:r>
            <a:r>
              <a:rPr lang="ja-JP" altLang="en-US" sz="2000" b="1" dirty="0">
                <a:solidFill>
                  <a:srgbClr val="00B0F0"/>
                </a:solidFill>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Database </a:t>
            </a:r>
            <a:r>
              <a:rPr lang="en-US" sz="2000" b="1" dirty="0">
                <a:solidFill>
                  <a:srgbClr val="00B0F0"/>
                </a:solidFill>
                <a:latin typeface="Times New Roman" panose="02020603050405020304" pitchFamily="18" charset="0"/>
                <a:cs typeface="Times New Roman" panose="02020603050405020304" pitchFamily="18" charset="0"/>
              </a:rPr>
              <a:t>Design </a:t>
            </a:r>
            <a:r>
              <a:rPr lang="en-US"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データベース設計</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000" b="1" dirty="0">
                <a:solidFill>
                  <a:srgbClr val="00B0F0"/>
                </a:solidFill>
                <a:latin typeface="Times New Roman" panose="02020603050405020304" pitchFamily="18" charset="0"/>
                <a:ea typeface="+mn-ea"/>
                <a:cs typeface="Times New Roman" panose="02020603050405020304" pitchFamily="18" charset="0"/>
              </a:rPr>
              <a:t>4.4 </a:t>
            </a:r>
            <a:r>
              <a:rPr lang="en-US" sz="2000" b="1" dirty="0">
                <a:solidFill>
                  <a:srgbClr val="00B0F0"/>
                </a:solidFill>
                <a:latin typeface="Times New Roman" panose="02020603050405020304" pitchFamily="18" charset="0"/>
                <a:ea typeface="+mn-ea"/>
                <a:cs typeface="Times New Roman" panose="02020603050405020304" pitchFamily="18" charset="0"/>
              </a:rPr>
              <a:t>Database </a:t>
            </a:r>
            <a:r>
              <a:rPr lang="en-US" sz="2000" b="1" dirty="0">
                <a:solidFill>
                  <a:srgbClr val="00B0F0"/>
                </a:solidFill>
                <a:latin typeface="Times New Roman" panose="02020603050405020304" pitchFamily="18" charset="0"/>
                <a:ea typeface="+mn-ea"/>
                <a:cs typeface="Times New Roman" panose="02020603050405020304" pitchFamily="18" charset="0"/>
              </a:rPr>
              <a:t>Design</a:t>
            </a:r>
            <a:r>
              <a:rPr lang="en-US" altLang="ja-JP" sz="2000" b="1" dirty="0">
                <a:solidFill>
                  <a:srgbClr val="00B0F0"/>
                </a:solidFill>
                <a:latin typeface="Times New Roman" panose="02020603050405020304" pitchFamily="18" charset="0"/>
                <a:ea typeface="+mn-ea"/>
                <a:cs typeface="Times New Roman" panose="02020603050405020304" pitchFamily="18" charset="0"/>
              </a:rPr>
              <a:t> -</a:t>
            </a:r>
            <a:r>
              <a:rPr lang="ja-JP" altLang="en-US" sz="2000" b="1" dirty="0">
                <a:solidFill>
                  <a:srgbClr val="00B0F0"/>
                </a:solidFill>
                <a:latin typeface="Times New Roman" panose="02020603050405020304" pitchFamily="18" charset="0"/>
                <a:ea typeface="+mn-ea"/>
                <a:cs typeface="Times New Roman" panose="02020603050405020304" pitchFamily="18" charset="0"/>
              </a:rPr>
              <a:t>デ</a:t>
            </a:r>
            <a:r>
              <a:rPr lang="ja-JP" altLang="en-US" sz="2000" b="1" dirty="0">
                <a:solidFill>
                  <a:srgbClr val="00B0F0"/>
                </a:solidFill>
                <a:latin typeface="Times New Roman" panose="02020603050405020304" pitchFamily="18" charset="0"/>
                <a:ea typeface="+mn-ea"/>
                <a:cs typeface="Times New Roman" panose="02020603050405020304" pitchFamily="18" charset="0"/>
              </a:rPr>
              <a:t>ータベース設</a:t>
            </a:r>
            <a:r>
              <a:rPr lang="ja-JP" altLang="en-US" sz="2000" b="1" dirty="0">
                <a:solidFill>
                  <a:srgbClr val="00B0F0"/>
                </a:solidFill>
                <a:latin typeface="Times New Roman" panose="02020603050405020304" pitchFamily="18" charset="0"/>
                <a:ea typeface="+mn-ea"/>
                <a:cs typeface="Times New Roman" panose="02020603050405020304" pitchFamily="18" charset="0"/>
              </a:rPr>
              <a:t>計</a:t>
            </a:r>
            <a:endParaRPr lang="en-US" sz="2000" b="1" dirty="0">
              <a:solidFill>
                <a:srgbClr val="00B0F0"/>
              </a:solidFill>
              <a:latin typeface="Times New Roman" panose="02020603050405020304" pitchFamily="18" charset="0"/>
              <a:ea typeface="+mn-ea"/>
              <a:cs typeface="Times New Roman" panose="02020603050405020304" pitchFamily="18" charset="0"/>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TotalTime>
  <Words>3996</Words>
  <Application>Microsoft Office PowerPoint</Application>
  <PresentationFormat>On-screen Show (4:3)</PresentationFormat>
  <Paragraphs>1193</Paragraphs>
  <Slides>82</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82</vt:i4>
      </vt:variant>
    </vt:vector>
  </HeadingPairs>
  <TitlesOfParts>
    <vt:vector size="98"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PowerPoint Presentation</vt:lpstr>
      <vt:lpstr>3.3 Functional Requirements - 機能要求</vt:lpstr>
      <vt:lpstr>3.3 Functional Requirements - 機能要求</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Ngọc Mạnh Lưu</cp:lastModifiedBy>
  <cp:revision>476</cp:revision>
  <dcterms:created xsi:type="dcterms:W3CDTF">2006-08-16T00:00:00Z</dcterms:created>
  <dcterms:modified xsi:type="dcterms:W3CDTF">2015-12-15T07:06:56Z</dcterms:modified>
</cp:coreProperties>
</file>